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Libre Franklin Medium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A25A3-F59C-402F-8916-BE01C745DD53}" v="1" dt="2021-11-04T19:02:51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5" name="Google Shape;35;p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6" name="Google Shape;18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88" name="Google Shape;188;p23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3" name="Google Shape;20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05" name="Google Shape;205;p2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9" name="Google Shape;22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31" name="Google Shape;231;p2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2" name="Google Shape;4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" name="Google Shape;4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4" name="Google Shape;44;p3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5" name="Google Shape;5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7" name="Google Shape;57;p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2" name="Google Shape;7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74" name="Google Shape;74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97" name="Google Shape;97;p6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1" name="Google Shape;121;p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7" name="Google Shape;137;p8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12-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7143750" y="163513"/>
            <a:ext cx="1981200" cy="655637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149225" y="153988"/>
            <a:ext cx="6705600" cy="6553200"/>
          </a:xfrm>
          <a:prstGeom prst="rect">
            <a:avLst/>
          </a:prstGeom>
          <a:solidFill>
            <a:srgbClr val="0075AC">
              <a:alpha val="8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7239000" y="2052960"/>
            <a:ext cx="1981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38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dk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63246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00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SzPts val="2000"/>
              <a:buChar char="◼"/>
              <a:defRPr>
                <a:solidFill>
                  <a:schemeClr val="dk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>
                <a:solidFill>
                  <a:schemeClr val="dk1"/>
                </a:solidFill>
              </a:defRPr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SzPts val="1400"/>
              <a:buChar char="▪"/>
              <a:defRPr>
                <a:solidFill>
                  <a:schemeClr val="dk1"/>
                </a:solidFill>
              </a:defRPr>
            </a:lvl4pPr>
            <a:lvl5pPr marL="2286000" lvl="4" indent="-311150" algn="l">
              <a:spcBef>
                <a:spcPts val="260"/>
              </a:spcBef>
              <a:spcAft>
                <a:spcPts val="0"/>
              </a:spcAft>
              <a:buSzPts val="1300"/>
              <a:buChar char="▪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0075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rgbClr val="928B70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rgbClr val="87706B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rgbClr val="6F777D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dk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1371600"/>
            <a:ext cx="63246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COMPOUND INTEREST AND PRESENT VALUE</a:t>
            </a:r>
            <a:endParaRPr sz="3600" dirty="0"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COMPOUNDING (FV)</a:t>
            </a:r>
            <a:br>
              <a:rPr lang="en-US" sz="3600"/>
            </a:br>
            <a:endParaRPr/>
          </a:p>
        </p:txBody>
      </p:sp>
      <p:pic>
        <p:nvPicPr>
          <p:cNvPr id="172" name="Google Shape;17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50" y="1714500"/>
            <a:ext cx="8868350" cy="4503912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4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174" name="Google Shape;174;p14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CALCULATING THE COMPOUND INTEREST</a:t>
            </a:r>
            <a:endParaRPr/>
          </a:p>
        </p:txBody>
      </p:sp>
      <p:sp>
        <p:nvSpPr>
          <p:cNvPr id="180" name="Google Shape;180;p15"/>
          <p:cNvSpPr txBox="1"/>
          <p:nvPr/>
        </p:nvSpPr>
        <p:spPr>
          <a:xfrm>
            <a:off x="1905000" y="1868488"/>
            <a:ext cx="4953000" cy="47783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FV – PV = Compound interest</a:t>
            </a:r>
            <a:endParaRPr/>
          </a:p>
        </p:txBody>
      </p:sp>
      <p:sp>
        <p:nvSpPr>
          <p:cNvPr id="181" name="Google Shape;181;p15"/>
          <p:cNvSpPr txBox="1"/>
          <p:nvPr/>
        </p:nvSpPr>
        <p:spPr>
          <a:xfrm>
            <a:off x="2286000" y="2614613"/>
            <a:ext cx="4675188" cy="47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$108.84 − $80.00 = </a:t>
            </a:r>
            <a:r>
              <a:rPr lang="en-US" sz="2500" b="1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$28.84</a:t>
            </a:r>
            <a:endParaRPr/>
          </a:p>
        </p:txBody>
      </p:sp>
      <p:sp>
        <p:nvSpPr>
          <p:cNvPr id="182" name="Google Shape;182;p15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183" name="Google Shape;183;p15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PROBLEM 1</a:t>
            </a:r>
            <a:endParaRPr/>
          </a:p>
        </p:txBody>
      </p:sp>
      <p:sp>
        <p:nvSpPr>
          <p:cNvPr id="191" name="Google Shape;191;p16"/>
          <p:cNvSpPr txBox="1"/>
          <p:nvPr/>
        </p:nvSpPr>
        <p:spPr>
          <a:xfrm>
            <a:off x="512763" y="3165475"/>
            <a:ext cx="2590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Solution:</a:t>
            </a:r>
            <a:endParaRPr/>
          </a:p>
        </p:txBody>
      </p:sp>
      <p:sp>
        <p:nvSpPr>
          <p:cNvPr id="192" name="Google Shape;192;p16"/>
          <p:cNvSpPr txBox="1"/>
          <p:nvPr/>
        </p:nvSpPr>
        <p:spPr>
          <a:xfrm>
            <a:off x="463550" y="3533775"/>
            <a:ext cx="64008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8 years × 2 = 16 periods  </a:t>
            </a:r>
            <a:endParaRPr/>
          </a:p>
        </p:txBody>
      </p:sp>
      <p:grpSp>
        <p:nvGrpSpPr>
          <p:cNvPr id="193" name="Google Shape;193;p16"/>
          <p:cNvGrpSpPr/>
          <p:nvPr/>
        </p:nvGrpSpPr>
        <p:grpSpPr>
          <a:xfrm>
            <a:off x="3352800" y="3165475"/>
            <a:ext cx="4881563" cy="893763"/>
            <a:chOff x="2832" y="1728"/>
            <a:chExt cx="3744" cy="563"/>
          </a:xfrm>
        </p:grpSpPr>
        <p:sp>
          <p:nvSpPr>
            <p:cNvPr id="194" name="Google Shape;194;p16"/>
            <p:cNvSpPr txBox="1"/>
            <p:nvPr/>
          </p:nvSpPr>
          <p:spPr>
            <a:xfrm>
              <a:off x="2832" y="1728"/>
              <a:ext cx="3744" cy="5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  <a:p>
              <a:pPr marL="0" marR="0" lvl="0" indent="0" algn="l" rtl="0">
                <a:lnSpc>
                  <a:spcPct val="40000"/>
                </a:lnSpc>
                <a:spcBef>
                  <a:spcPts val="900"/>
                </a:spcBef>
                <a:spcAft>
                  <a:spcPts val="0"/>
                </a:spcAft>
                <a:buNone/>
              </a:pPr>
              <a:r>
                <a:rPr lang="en-US" sz="1800" u="sng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6%</a:t>
              </a:r>
              <a:endParaRPr/>
            </a:p>
            <a:p>
              <a:pPr marL="0" marR="0" lvl="0" indent="0" algn="l" rtl="0">
                <a:lnSpc>
                  <a:spcPct val="40000"/>
                </a:lnSpc>
                <a:spcBef>
                  <a:spcPts val="90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2</a:t>
              </a:r>
              <a:endParaRPr/>
            </a:p>
          </p:txBody>
        </p:sp>
        <p:sp>
          <p:nvSpPr>
            <p:cNvPr id="195" name="Google Shape;195;p16"/>
            <p:cNvSpPr txBox="1"/>
            <p:nvPr/>
          </p:nvSpPr>
          <p:spPr>
            <a:xfrm>
              <a:off x="3167" y="1968"/>
              <a:ext cx="1153" cy="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= 3%</a:t>
              </a:r>
              <a:endParaRPr/>
            </a:p>
          </p:txBody>
        </p:sp>
      </p:grpSp>
      <p:sp>
        <p:nvSpPr>
          <p:cNvPr id="196" name="Google Shape;196;p16"/>
          <p:cNvSpPr txBox="1"/>
          <p:nvPr/>
        </p:nvSpPr>
        <p:spPr>
          <a:xfrm>
            <a:off x="4876800" y="3505200"/>
            <a:ext cx="391795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$40,000 × (1 = .03)</a:t>
            </a:r>
            <a:r>
              <a:rPr lang="en-US" sz="1800" baseline="30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16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= 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$64,188.26</a:t>
            </a:r>
            <a:endParaRPr/>
          </a:p>
        </p:txBody>
      </p:sp>
      <p:sp>
        <p:nvSpPr>
          <p:cNvPr id="197" name="Google Shape;197;p16"/>
          <p:cNvSpPr txBox="1"/>
          <p:nvPr/>
        </p:nvSpPr>
        <p:spPr>
          <a:xfrm>
            <a:off x="495300" y="1828800"/>
            <a:ext cx="81915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Lynn Ally, owner of a local Subway shop, loaned $40,000 to Pete Hall to help him open a Subway franchise. Pete plans to repay Lynn at the end of 8 years with 6% interest compounded semiannually. How much will Lynn receive at the end of 8 years?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LU 19-1(2)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98" name="Google Shape;198;p16"/>
          <p:cNvSpPr txBox="1"/>
          <p:nvPr/>
        </p:nvSpPr>
        <p:spPr>
          <a:xfrm>
            <a:off x="762000" y="4495800"/>
            <a:ext cx="5029200" cy="1477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1: Input 16 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2: Input 6/2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=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I/Y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3: Input 40,000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+/- 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PV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4: Input 0 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PMT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5: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CPT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FV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= 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64,188.26.</a:t>
            </a:r>
            <a:endParaRPr/>
          </a:p>
        </p:txBody>
      </p:sp>
      <p:sp>
        <p:nvSpPr>
          <p:cNvPr id="199" name="Google Shape;199;p16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200" name="Google Shape;200;p16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PROBLEM 2</a:t>
            </a:r>
            <a:endParaRPr/>
          </a:p>
        </p:txBody>
      </p:sp>
      <p:sp>
        <p:nvSpPr>
          <p:cNvPr id="208" name="Google Shape;208;p17"/>
          <p:cNvSpPr txBox="1"/>
          <p:nvPr/>
        </p:nvSpPr>
        <p:spPr>
          <a:xfrm>
            <a:off x="381000" y="3276600"/>
            <a:ext cx="2590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Solution:</a:t>
            </a:r>
            <a:endParaRPr/>
          </a:p>
        </p:txBody>
      </p:sp>
      <p:sp>
        <p:nvSpPr>
          <p:cNvPr id="209" name="Google Shape;209;p17"/>
          <p:cNvSpPr txBox="1"/>
          <p:nvPr/>
        </p:nvSpPr>
        <p:spPr>
          <a:xfrm>
            <a:off x="381000" y="3460750"/>
            <a:ext cx="5638800" cy="161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Mystic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4 years × 2 = 8 periods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grpSp>
        <p:nvGrpSpPr>
          <p:cNvPr id="210" name="Google Shape;210;p17"/>
          <p:cNvGrpSpPr/>
          <p:nvPr/>
        </p:nvGrpSpPr>
        <p:grpSpPr>
          <a:xfrm>
            <a:off x="457200" y="4624388"/>
            <a:ext cx="4114800" cy="727075"/>
            <a:chOff x="288" y="2208"/>
            <a:chExt cx="2592" cy="458"/>
          </a:xfrm>
        </p:grpSpPr>
        <p:sp>
          <p:nvSpPr>
            <p:cNvPr id="211" name="Google Shape;211;p17"/>
            <p:cNvSpPr txBox="1"/>
            <p:nvPr/>
          </p:nvSpPr>
          <p:spPr>
            <a:xfrm>
              <a:off x="288" y="2208"/>
              <a:ext cx="2592" cy="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  <a:p>
              <a:pPr marL="0" marR="0" lvl="0" indent="0" algn="l" rtl="0">
                <a:lnSpc>
                  <a:spcPct val="40000"/>
                </a:lnSpc>
                <a:spcBef>
                  <a:spcPts val="900"/>
                </a:spcBef>
                <a:spcAft>
                  <a:spcPts val="0"/>
                </a:spcAft>
                <a:buNone/>
              </a:pPr>
              <a:r>
                <a:rPr lang="en-US" sz="1800" u="sng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10%</a:t>
              </a:r>
              <a:endParaRPr/>
            </a:p>
            <a:p>
              <a:pPr marL="0" marR="0" lvl="0" indent="0" algn="l" rtl="0">
                <a:lnSpc>
                  <a:spcPct val="40000"/>
                </a:lnSpc>
                <a:spcBef>
                  <a:spcPts val="90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 2</a:t>
              </a:r>
              <a:endParaRPr/>
            </a:p>
          </p:txBody>
        </p:sp>
        <p:sp>
          <p:nvSpPr>
            <p:cNvPr id="212" name="Google Shape;212;p17"/>
            <p:cNvSpPr txBox="1"/>
            <p:nvPr/>
          </p:nvSpPr>
          <p:spPr>
            <a:xfrm>
              <a:off x="624" y="2328"/>
              <a:ext cx="1008" cy="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= 5%</a:t>
              </a:r>
              <a:endParaRPr/>
            </a:p>
          </p:txBody>
        </p:sp>
      </p:grpSp>
      <p:sp>
        <p:nvSpPr>
          <p:cNvPr id="213" name="Google Shape;213;p17"/>
          <p:cNvSpPr txBox="1"/>
          <p:nvPr/>
        </p:nvSpPr>
        <p:spPr>
          <a:xfrm>
            <a:off x="381000" y="5300663"/>
            <a:ext cx="4648200" cy="72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lnSpc>
                <a:spcPct val="4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FV = $10,000(1 + .05)</a:t>
            </a:r>
            <a:r>
              <a:rPr lang="en-US" sz="1800" baseline="30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8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= 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$14,774.55</a:t>
            </a:r>
            <a:endParaRPr/>
          </a:p>
          <a:p>
            <a:pPr marL="0" marR="0" lvl="0" indent="0" algn="l" rtl="0">
              <a:lnSpc>
                <a:spcPct val="4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$14,774.55 − $10,000 =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$4,774.55</a:t>
            </a:r>
            <a:endParaRPr/>
          </a:p>
        </p:txBody>
      </p:sp>
      <p:sp>
        <p:nvSpPr>
          <p:cNvPr id="214" name="Google Shape;214;p17"/>
          <p:cNvSpPr txBox="1"/>
          <p:nvPr/>
        </p:nvSpPr>
        <p:spPr>
          <a:xfrm>
            <a:off x="4406900" y="3460750"/>
            <a:ext cx="35052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Four Rivers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4 years × 4 = 16 periods</a:t>
            </a:r>
            <a:endParaRPr/>
          </a:p>
        </p:txBody>
      </p:sp>
      <p:grpSp>
        <p:nvGrpSpPr>
          <p:cNvPr id="215" name="Google Shape;215;p17"/>
          <p:cNvGrpSpPr/>
          <p:nvPr/>
        </p:nvGrpSpPr>
        <p:grpSpPr>
          <a:xfrm>
            <a:off x="4572000" y="4581525"/>
            <a:ext cx="3352800" cy="784225"/>
            <a:chOff x="2784" y="2112"/>
            <a:chExt cx="2112" cy="494"/>
          </a:xfrm>
        </p:grpSpPr>
        <p:sp>
          <p:nvSpPr>
            <p:cNvPr id="216" name="Google Shape;216;p17"/>
            <p:cNvSpPr txBox="1"/>
            <p:nvPr/>
          </p:nvSpPr>
          <p:spPr>
            <a:xfrm>
              <a:off x="2784" y="2112"/>
              <a:ext cx="2112" cy="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  <a:p>
              <a:pPr marL="0" marR="0" lvl="0" indent="0" algn="l" rtl="0">
                <a:lnSpc>
                  <a:spcPct val="50000"/>
                </a:lnSpc>
                <a:spcBef>
                  <a:spcPts val="900"/>
                </a:spcBef>
                <a:spcAft>
                  <a:spcPts val="0"/>
                </a:spcAft>
                <a:buNone/>
              </a:pPr>
              <a:r>
                <a:rPr lang="en-US" sz="1800" u="sng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8%</a:t>
              </a:r>
              <a:endParaRPr/>
            </a:p>
            <a:p>
              <a:pPr marL="0" marR="0" lvl="0" indent="0" algn="l" rtl="0">
                <a:lnSpc>
                  <a:spcPct val="50000"/>
                </a:lnSpc>
                <a:spcBef>
                  <a:spcPts val="90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4</a:t>
              </a:r>
              <a:endParaRPr/>
            </a:p>
          </p:txBody>
        </p:sp>
        <p:sp>
          <p:nvSpPr>
            <p:cNvPr id="217" name="Google Shape;217;p17"/>
            <p:cNvSpPr txBox="1"/>
            <p:nvPr/>
          </p:nvSpPr>
          <p:spPr>
            <a:xfrm>
              <a:off x="3072" y="2252"/>
              <a:ext cx="816" cy="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= 2%</a:t>
              </a:r>
              <a:endParaRPr/>
            </a:p>
          </p:txBody>
        </p:sp>
      </p:grpSp>
      <p:sp>
        <p:nvSpPr>
          <p:cNvPr id="218" name="Google Shape;218;p17"/>
          <p:cNvSpPr txBox="1"/>
          <p:nvPr/>
        </p:nvSpPr>
        <p:spPr>
          <a:xfrm>
            <a:off x="4368800" y="5256213"/>
            <a:ext cx="4267200" cy="72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lnSpc>
                <a:spcPct val="4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FV = $10,000(1 +.02)</a:t>
            </a:r>
            <a:r>
              <a:rPr lang="en-US" sz="1800" baseline="30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16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=   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$13,727.86</a:t>
            </a:r>
            <a:endParaRPr/>
          </a:p>
          <a:p>
            <a:pPr marL="0" marR="0" lvl="0" indent="0" algn="l" rtl="0">
              <a:lnSpc>
                <a:spcPct val="4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$13,727.86 − $10,000 =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$3727.86</a:t>
            </a:r>
            <a:endParaRPr/>
          </a:p>
        </p:txBody>
      </p:sp>
      <p:grpSp>
        <p:nvGrpSpPr>
          <p:cNvPr id="219" name="Google Shape;219;p17"/>
          <p:cNvGrpSpPr/>
          <p:nvPr/>
        </p:nvGrpSpPr>
        <p:grpSpPr>
          <a:xfrm>
            <a:off x="1219200" y="3846565"/>
            <a:ext cx="228600" cy="245242"/>
            <a:chOff x="1447800" y="2362200"/>
            <a:chExt cx="304800" cy="457200"/>
          </a:xfrm>
        </p:grpSpPr>
        <p:cxnSp>
          <p:nvCxnSpPr>
            <p:cNvPr id="220" name="Google Shape;220;p17"/>
            <p:cNvCxnSpPr/>
            <p:nvPr/>
          </p:nvCxnSpPr>
          <p:spPr>
            <a:xfrm>
              <a:off x="1447800" y="2667000"/>
              <a:ext cx="76200" cy="7620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21" name="Google Shape;221;p17"/>
            <p:cNvGrpSpPr/>
            <p:nvPr/>
          </p:nvGrpSpPr>
          <p:grpSpPr>
            <a:xfrm>
              <a:off x="1524000" y="2362200"/>
              <a:ext cx="228600" cy="457200"/>
              <a:chOff x="1524000" y="2362200"/>
              <a:chExt cx="228600" cy="457200"/>
            </a:xfrm>
          </p:grpSpPr>
          <p:cxnSp>
            <p:nvCxnSpPr>
              <p:cNvPr id="222" name="Google Shape;222;p17"/>
              <p:cNvCxnSpPr/>
              <p:nvPr/>
            </p:nvCxnSpPr>
            <p:spPr>
              <a:xfrm rot="10800000" flipH="1">
                <a:off x="1600200" y="2362200"/>
                <a:ext cx="152400" cy="4572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" name="Google Shape;223;p17"/>
              <p:cNvCxnSpPr/>
              <p:nvPr/>
            </p:nvCxnSpPr>
            <p:spPr>
              <a:xfrm>
                <a:off x="1524000" y="2743200"/>
                <a:ext cx="76200" cy="762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24" name="Google Shape;224;p17"/>
          <p:cNvSpPr txBox="1"/>
          <p:nvPr/>
        </p:nvSpPr>
        <p:spPr>
          <a:xfrm>
            <a:off x="444500" y="1676400"/>
            <a:ext cx="8178800" cy="1477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Melvin Indecision has difficulty deciding whether to put his savings in Mystic Bank or Four Rivers Bank. Mystic offers 10% interest compounded semiannually. Four Rivers offers 8% interest compounded quarterly. Melvin has $10,000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to invest. He expects to withdraw the money at the end of 4 years. Which bank gives Melvin the better deal? Check your answer.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LU 19-1(2)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25" name="Google Shape;225;p17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226" name="Google Shape;226;p17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PROBLEM 3</a:t>
            </a:r>
            <a:endParaRPr/>
          </a:p>
        </p:txBody>
      </p:sp>
      <p:sp>
        <p:nvSpPr>
          <p:cNvPr id="234" name="Google Shape;234;p18"/>
          <p:cNvSpPr txBox="1"/>
          <p:nvPr/>
        </p:nvSpPr>
        <p:spPr>
          <a:xfrm>
            <a:off x="381000" y="3281363"/>
            <a:ext cx="2590800" cy="72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Solution: 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3 years × 2 = 6 periods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grpSp>
        <p:nvGrpSpPr>
          <p:cNvPr id="235" name="Google Shape;235;p18"/>
          <p:cNvGrpSpPr/>
          <p:nvPr/>
        </p:nvGrpSpPr>
        <p:grpSpPr>
          <a:xfrm>
            <a:off x="381000" y="4114800"/>
            <a:ext cx="3124200" cy="530225"/>
            <a:chOff x="460" y="1793"/>
            <a:chExt cx="1968" cy="334"/>
          </a:xfrm>
        </p:grpSpPr>
        <p:sp>
          <p:nvSpPr>
            <p:cNvPr id="236" name="Google Shape;236;p18"/>
            <p:cNvSpPr txBox="1"/>
            <p:nvPr/>
          </p:nvSpPr>
          <p:spPr>
            <a:xfrm>
              <a:off x="460" y="1793"/>
              <a:ext cx="1968" cy="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u="sng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9%</a:t>
              </a:r>
              <a:endParaRPr/>
            </a:p>
            <a:p>
              <a:pPr marL="0" marR="0" lvl="0" indent="0" algn="l" rtl="0">
                <a:lnSpc>
                  <a:spcPct val="50000"/>
                </a:lnSpc>
                <a:spcBef>
                  <a:spcPts val="90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 2</a:t>
              </a:r>
              <a:endParaRPr/>
            </a:p>
          </p:txBody>
        </p:sp>
        <p:sp>
          <p:nvSpPr>
            <p:cNvPr id="237" name="Google Shape;237;p18"/>
            <p:cNvSpPr txBox="1"/>
            <p:nvPr/>
          </p:nvSpPr>
          <p:spPr>
            <a:xfrm>
              <a:off x="652" y="1884"/>
              <a:ext cx="1200" cy="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 = 4.5%</a:t>
              </a:r>
              <a:endParaRPr/>
            </a:p>
          </p:txBody>
        </p:sp>
      </p:grpSp>
      <p:sp>
        <p:nvSpPr>
          <p:cNvPr id="238" name="Google Shape;238;p18"/>
          <p:cNvSpPr txBox="1"/>
          <p:nvPr/>
        </p:nvSpPr>
        <p:spPr>
          <a:xfrm>
            <a:off x="381000" y="5753100"/>
            <a:ext cx="6172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$59,533.90(1 + .045)</a:t>
            </a:r>
            <a:r>
              <a:rPr lang="en-US" sz="1800" baseline="30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6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= $77,528.62</a:t>
            </a:r>
            <a:endParaRPr/>
          </a:p>
        </p:txBody>
      </p:sp>
      <p:sp>
        <p:nvSpPr>
          <p:cNvPr id="239" name="Google Shape;239;p18"/>
          <p:cNvSpPr txBox="1"/>
          <p:nvPr/>
        </p:nvSpPr>
        <p:spPr>
          <a:xfrm>
            <a:off x="304800" y="1676400"/>
            <a:ext cx="86106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Lee Holmes deposited $15,000 in a new savings account at 9% interest compounded semiannually. At the beginning of year 4, Lee deposits an additional $40,000 at 9% interest compounded semiannually. At the end of 6 years, what is the balance in Lee’s account?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LU 19-1(2)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40" name="Google Shape;240;p18"/>
          <p:cNvSpPr txBox="1"/>
          <p:nvPr/>
        </p:nvSpPr>
        <p:spPr>
          <a:xfrm>
            <a:off x="368300" y="4849813"/>
            <a:ext cx="5956300" cy="1062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$15,000(1 + .045)</a:t>
            </a:r>
            <a:r>
              <a:rPr lang="en-US" sz="1800" baseline="30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6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=  $19,533.90 </a:t>
            </a:r>
            <a:endParaRPr/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                                                                                          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                                  </a:t>
            </a:r>
            <a:r>
              <a:rPr lang="en-US" sz="1800" u="sng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+   40,000.00</a:t>
            </a:r>
            <a:endParaRPr sz="1800" u="sng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                                                                                                     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                                  $   59,533.90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241" name="Google Shape;241;p18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242" name="Google Shape;242;p18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COMPOUND INTEREST </a:t>
            </a:r>
            <a:br>
              <a:rPr lang="en-US" sz="3600"/>
            </a:br>
            <a:r>
              <a:rPr lang="en-US" sz="3600"/>
              <a:t>(FUTURE VALUE)</a:t>
            </a:r>
            <a:endParaRPr/>
          </a:p>
        </p:txBody>
      </p:sp>
      <p:sp>
        <p:nvSpPr>
          <p:cNvPr id="47" name="Google Shape;47;p6"/>
          <p:cNvSpPr txBox="1"/>
          <p:nvPr/>
        </p:nvSpPr>
        <p:spPr>
          <a:xfrm>
            <a:off x="5029200" y="1752600"/>
            <a:ext cx="3757612" cy="106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 Interest – 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The interest on the principal plus the interest of prior periods</a:t>
            </a:r>
            <a:endParaRPr/>
          </a:p>
        </p:txBody>
      </p:sp>
      <p:sp>
        <p:nvSpPr>
          <p:cNvPr id="48" name="Google Shape;48;p6"/>
          <p:cNvSpPr txBox="1"/>
          <p:nvPr/>
        </p:nvSpPr>
        <p:spPr>
          <a:xfrm>
            <a:off x="381000" y="1752600"/>
            <a:ext cx="3917950" cy="13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– 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Involves the calculation of interest periodically over the life of the loan or investment</a:t>
            </a:r>
            <a:endParaRPr/>
          </a:p>
        </p:txBody>
      </p:sp>
      <p:sp>
        <p:nvSpPr>
          <p:cNvPr id="49" name="Google Shape;49;p6"/>
          <p:cNvSpPr txBox="1"/>
          <p:nvPr/>
        </p:nvSpPr>
        <p:spPr>
          <a:xfrm>
            <a:off x="4953000" y="4267200"/>
            <a:ext cx="3917950" cy="106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Present Value – 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The value of a </a:t>
            </a:r>
            <a:b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</a:b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loan or investment today</a:t>
            </a:r>
            <a:endParaRPr/>
          </a:p>
        </p:txBody>
      </p:sp>
      <p:sp>
        <p:nvSpPr>
          <p:cNvPr id="50" name="Google Shape;50;p6"/>
          <p:cNvSpPr txBox="1"/>
          <p:nvPr/>
        </p:nvSpPr>
        <p:spPr>
          <a:xfrm>
            <a:off x="381000" y="4267200"/>
            <a:ext cx="3917950" cy="13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Future Value (compound amount) –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The final amount of the loan or investment at the end of the last period</a:t>
            </a: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/>
          <p:nvPr/>
        </p:nvSpPr>
        <p:spPr>
          <a:xfrm>
            <a:off x="1447800" y="2181225"/>
            <a:ext cx="6096000" cy="381000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COMPOUNDING TERMS</a:t>
            </a:r>
            <a:endParaRPr/>
          </a:p>
        </p:txBody>
      </p:sp>
      <p:sp>
        <p:nvSpPr>
          <p:cNvPr id="61" name="Google Shape;61;p7"/>
          <p:cNvSpPr txBox="1"/>
          <p:nvPr/>
        </p:nvSpPr>
        <p:spPr>
          <a:xfrm>
            <a:off x="1447800" y="2181225"/>
            <a:ext cx="6096000" cy="286232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Periods		Interest Calculated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Annually		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Semiannually	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Quarterly		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Monthly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Weekly		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Daily		</a:t>
            </a:r>
            <a:endParaRPr/>
          </a:p>
        </p:txBody>
      </p:sp>
      <p:sp>
        <p:nvSpPr>
          <p:cNvPr id="62" name="Google Shape;62;p7"/>
          <p:cNvSpPr txBox="1"/>
          <p:nvPr/>
        </p:nvSpPr>
        <p:spPr>
          <a:xfrm>
            <a:off x="5114925" y="2598738"/>
            <a:ext cx="18288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1 time a year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3" name="Google Shape;63;p7"/>
          <p:cNvSpPr txBox="1"/>
          <p:nvPr/>
        </p:nvSpPr>
        <p:spPr>
          <a:xfrm>
            <a:off x="5114925" y="3031656"/>
            <a:ext cx="28194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2 times each year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4" name="Google Shape;64;p7"/>
          <p:cNvSpPr txBox="1"/>
          <p:nvPr/>
        </p:nvSpPr>
        <p:spPr>
          <a:xfrm>
            <a:off x="5092700" y="3438525"/>
            <a:ext cx="2362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4 times each year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5" name="Google Shape;65;p7"/>
          <p:cNvSpPr txBox="1"/>
          <p:nvPr/>
        </p:nvSpPr>
        <p:spPr>
          <a:xfrm>
            <a:off x="5105400" y="3857625"/>
            <a:ext cx="24384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12 times each year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6" name="Google Shape;66;p7"/>
          <p:cNvSpPr txBox="1"/>
          <p:nvPr/>
        </p:nvSpPr>
        <p:spPr>
          <a:xfrm>
            <a:off x="5092700" y="4637822"/>
            <a:ext cx="22098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365 times each year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67" name="Google Shape;67;p7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69" name="Google Shape;69;p7"/>
          <p:cNvSpPr txBox="1"/>
          <p:nvPr/>
        </p:nvSpPr>
        <p:spPr>
          <a:xfrm>
            <a:off x="5117374" y="4267934"/>
            <a:ext cx="24384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52 times each year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FUTURE VALUE OF $1 AT 8% FOR FOUR PERIODS</a:t>
            </a:r>
            <a:endParaRPr/>
          </a:p>
        </p:txBody>
      </p:sp>
      <p:pic>
        <p:nvPicPr>
          <p:cNvPr id="77" name="Google Shape;7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828801"/>
            <a:ext cx="6859588" cy="458811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8"/>
          <p:cNvSpPr txBox="1"/>
          <p:nvPr/>
        </p:nvSpPr>
        <p:spPr>
          <a:xfrm>
            <a:off x="2819400" y="6077071"/>
            <a:ext cx="35814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Number of periods</a:t>
            </a:r>
            <a:endParaRPr/>
          </a:p>
        </p:txBody>
      </p:sp>
      <p:sp>
        <p:nvSpPr>
          <p:cNvPr id="79" name="Google Shape;79;p8"/>
          <p:cNvSpPr txBox="1"/>
          <p:nvPr/>
        </p:nvSpPr>
        <p:spPr>
          <a:xfrm>
            <a:off x="2133600" y="1524000"/>
            <a:ext cx="51816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Compounding goes from present value to future value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cxnSp>
        <p:nvCxnSpPr>
          <p:cNvPr id="80" name="Google Shape;80;p8"/>
          <p:cNvCxnSpPr/>
          <p:nvPr/>
        </p:nvCxnSpPr>
        <p:spPr>
          <a:xfrm>
            <a:off x="2133600" y="1981200"/>
            <a:ext cx="495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" name="Google Shape;81;p8"/>
          <p:cNvSpPr txBox="1"/>
          <p:nvPr/>
        </p:nvSpPr>
        <p:spPr>
          <a:xfrm>
            <a:off x="1828800" y="3429000"/>
            <a:ext cx="9144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accen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Present </a:t>
            </a:r>
            <a:endParaRPr/>
          </a:p>
          <a:p>
            <a:pPr marL="0" marR="0" lvl="0" indent="0" algn="ctr" rtl="0">
              <a:lnSpc>
                <a:spcPct val="3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accen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value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2" name="Google Shape;82;p8"/>
          <p:cNvSpPr txBox="1"/>
          <p:nvPr/>
        </p:nvSpPr>
        <p:spPr>
          <a:xfrm>
            <a:off x="2895600" y="2819400"/>
            <a:ext cx="762000" cy="1169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After 1 period, $1 is worth $1.08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3" name="Google Shape;83;p8"/>
          <p:cNvSpPr txBox="1"/>
          <p:nvPr/>
        </p:nvSpPr>
        <p:spPr>
          <a:xfrm>
            <a:off x="4038600" y="2819400"/>
            <a:ext cx="914400" cy="1169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After 2 periods, $1 is worth $1.17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4" name="Google Shape;84;p8"/>
          <p:cNvSpPr txBox="1"/>
          <p:nvPr/>
        </p:nvSpPr>
        <p:spPr>
          <a:xfrm>
            <a:off x="5257800" y="2819400"/>
            <a:ext cx="914400" cy="1169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After 3 periods, $1 is worth $1.26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5" name="Google Shape;85;p8"/>
          <p:cNvSpPr txBox="1"/>
          <p:nvPr/>
        </p:nvSpPr>
        <p:spPr>
          <a:xfrm>
            <a:off x="6324600" y="2286000"/>
            <a:ext cx="838200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accent2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Future Value</a:t>
            </a:r>
            <a:endParaRPr sz="1400" b="1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After 4 periods, $1 is worth $1.36</a:t>
            </a:r>
            <a:endParaRPr sz="1800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6" name="Google Shape;86;p8"/>
          <p:cNvSpPr txBox="1"/>
          <p:nvPr/>
        </p:nvSpPr>
        <p:spPr>
          <a:xfrm>
            <a:off x="1981200" y="4114800"/>
            <a:ext cx="685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$1.00</a:t>
            </a:r>
            <a:endParaRPr sz="1800">
              <a:solidFill>
                <a:srgbClr val="FF000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7" name="Google Shape;87;p8"/>
          <p:cNvSpPr txBox="1"/>
          <p:nvPr/>
        </p:nvSpPr>
        <p:spPr>
          <a:xfrm>
            <a:off x="3048000" y="4114800"/>
            <a:ext cx="762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$1.08</a:t>
            </a:r>
            <a:endParaRPr sz="1800">
              <a:solidFill>
                <a:srgbClr val="FF000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8" name="Google Shape;88;p8"/>
          <p:cNvSpPr txBox="1"/>
          <p:nvPr/>
        </p:nvSpPr>
        <p:spPr>
          <a:xfrm>
            <a:off x="3962400" y="4114800"/>
            <a:ext cx="1066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$1.1664</a:t>
            </a:r>
            <a:endParaRPr sz="1800">
              <a:solidFill>
                <a:srgbClr val="FF000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89" name="Google Shape;89;p8"/>
          <p:cNvSpPr txBox="1"/>
          <p:nvPr/>
        </p:nvSpPr>
        <p:spPr>
          <a:xfrm>
            <a:off x="5257800" y="41148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$1.2597</a:t>
            </a:r>
            <a:endParaRPr sz="1800">
              <a:solidFill>
                <a:srgbClr val="FF000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90" name="Google Shape;90;p8"/>
          <p:cNvSpPr txBox="1"/>
          <p:nvPr/>
        </p:nvSpPr>
        <p:spPr>
          <a:xfrm>
            <a:off x="6248400" y="41148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$1.3605</a:t>
            </a:r>
            <a:endParaRPr sz="1800">
              <a:solidFill>
                <a:srgbClr val="FF000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91" name="Google Shape;91;p8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TOOLS FOR CALCULATING </a:t>
            </a:r>
            <a:br>
              <a:rPr lang="en-US" sz="3600"/>
            </a:br>
            <a:r>
              <a:rPr lang="en-US" sz="3600"/>
              <a:t>COMPOUND INTEREST</a:t>
            </a:r>
            <a:endParaRPr/>
          </a:p>
        </p:txBody>
      </p:sp>
      <p:sp>
        <p:nvSpPr>
          <p:cNvPr id="100" name="Google Shape;100;p9"/>
          <p:cNvSpPr txBox="1"/>
          <p:nvPr/>
        </p:nvSpPr>
        <p:spPr>
          <a:xfrm>
            <a:off x="457200" y="1752600"/>
            <a:ext cx="3224213" cy="1476375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Number of periods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(</a:t>
            </a:r>
            <a:r>
              <a:rPr lang="en-US" sz="1800" i="1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)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Number of years multiplied by the number of times the interest is compounded per year</a:t>
            </a:r>
            <a:endParaRPr/>
          </a:p>
        </p:txBody>
      </p:sp>
      <p:sp>
        <p:nvSpPr>
          <p:cNvPr id="101" name="Google Shape;101;p9"/>
          <p:cNvSpPr txBox="1"/>
          <p:nvPr/>
        </p:nvSpPr>
        <p:spPr>
          <a:xfrm>
            <a:off x="4834077" y="1849425"/>
            <a:ext cx="3768600" cy="12003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Rate for each period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(I)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Annual interest rate divided by the number of times the interest is compounded per year</a:t>
            </a:r>
            <a:endParaRPr/>
          </a:p>
        </p:txBody>
      </p:sp>
      <p:sp>
        <p:nvSpPr>
          <p:cNvPr id="102" name="Google Shape;102;p9"/>
          <p:cNvSpPr txBox="1"/>
          <p:nvPr/>
        </p:nvSpPr>
        <p:spPr>
          <a:xfrm>
            <a:off x="990600" y="3659187"/>
            <a:ext cx="7286625" cy="78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If you compounded $1 for 4 years at 8% annually, </a:t>
            </a:r>
            <a:endParaRPr/>
          </a:p>
          <a:p>
            <a:pPr marL="0" marR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semiannually, or quarterly, what is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and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?</a:t>
            </a:r>
            <a:endParaRPr/>
          </a:p>
        </p:txBody>
      </p:sp>
      <p:sp>
        <p:nvSpPr>
          <p:cNvPr id="103" name="Google Shape;103;p9"/>
          <p:cNvSpPr txBox="1"/>
          <p:nvPr/>
        </p:nvSpPr>
        <p:spPr>
          <a:xfrm>
            <a:off x="762000" y="4967287"/>
            <a:ext cx="168433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Annually: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Semiannually: 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Quarterly:	</a:t>
            </a:r>
            <a:endParaRPr/>
          </a:p>
        </p:txBody>
      </p:sp>
      <p:cxnSp>
        <p:nvCxnSpPr>
          <p:cNvPr id="104" name="Google Shape;104;p9"/>
          <p:cNvCxnSpPr/>
          <p:nvPr/>
        </p:nvCxnSpPr>
        <p:spPr>
          <a:xfrm rot="-5400000" flipH="1">
            <a:off x="908850" y="3539325"/>
            <a:ext cx="1306500" cy="6858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05" name="Google Shape;105;p9"/>
          <p:cNvCxnSpPr/>
          <p:nvPr/>
        </p:nvCxnSpPr>
        <p:spPr>
          <a:xfrm rot="5400000">
            <a:off x="6553200" y="3506787"/>
            <a:ext cx="1524000" cy="609600"/>
          </a:xfrm>
          <a:prstGeom prst="curvedConnector3">
            <a:avLst>
              <a:gd name="adj1" fmla="val 7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06" name="Google Shape;106;p9"/>
          <p:cNvSpPr txBox="1"/>
          <p:nvPr/>
        </p:nvSpPr>
        <p:spPr>
          <a:xfrm>
            <a:off x="1447800" y="4535487"/>
            <a:ext cx="1219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Periods</a:t>
            </a:r>
            <a:endParaRPr/>
          </a:p>
        </p:txBody>
      </p:sp>
      <p:sp>
        <p:nvSpPr>
          <p:cNvPr id="107" name="Google Shape;107;p9"/>
          <p:cNvSpPr txBox="1"/>
          <p:nvPr/>
        </p:nvSpPr>
        <p:spPr>
          <a:xfrm>
            <a:off x="6629400" y="4554537"/>
            <a:ext cx="1219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Rate</a:t>
            </a:r>
            <a:endParaRPr/>
          </a:p>
        </p:txBody>
      </p:sp>
      <p:sp>
        <p:nvSpPr>
          <p:cNvPr id="108" name="Google Shape;108;p9"/>
          <p:cNvSpPr txBox="1"/>
          <p:nvPr/>
        </p:nvSpPr>
        <p:spPr>
          <a:xfrm>
            <a:off x="2438400" y="4954865"/>
            <a:ext cx="11500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4 × 1 = 4</a:t>
            </a:r>
            <a:endParaRPr/>
          </a:p>
        </p:txBody>
      </p:sp>
      <p:sp>
        <p:nvSpPr>
          <p:cNvPr id="109" name="Google Shape;109;p9"/>
          <p:cNvSpPr txBox="1"/>
          <p:nvPr/>
        </p:nvSpPr>
        <p:spPr>
          <a:xfrm>
            <a:off x="2514600" y="5793065"/>
            <a:ext cx="12362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4 × 4 = 16</a:t>
            </a:r>
            <a:endParaRPr/>
          </a:p>
        </p:txBody>
      </p:sp>
      <p:sp>
        <p:nvSpPr>
          <p:cNvPr id="110" name="Google Shape;110;p9"/>
          <p:cNvSpPr txBox="1"/>
          <p:nvPr/>
        </p:nvSpPr>
        <p:spPr>
          <a:xfrm>
            <a:off x="2514600" y="5485648"/>
            <a:ext cx="109232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4 × 2 = 8</a:t>
            </a:r>
            <a:endParaRPr/>
          </a:p>
        </p:txBody>
      </p:sp>
      <p:sp>
        <p:nvSpPr>
          <p:cNvPr id="111" name="Google Shape;111;p9"/>
          <p:cNvSpPr txBox="1"/>
          <p:nvPr/>
        </p:nvSpPr>
        <p:spPr>
          <a:xfrm>
            <a:off x="7010400" y="4954575"/>
            <a:ext cx="16842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8% ÷ 1 = 8%</a:t>
            </a:r>
            <a:endParaRPr/>
          </a:p>
        </p:txBody>
      </p:sp>
      <p:sp>
        <p:nvSpPr>
          <p:cNvPr id="112" name="Google Shape;112;p9"/>
          <p:cNvSpPr txBox="1"/>
          <p:nvPr/>
        </p:nvSpPr>
        <p:spPr>
          <a:xfrm>
            <a:off x="5334000" y="4954587"/>
            <a:ext cx="168433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Annually: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Semiannually: 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Quarterly:	</a:t>
            </a:r>
            <a:endParaRPr/>
          </a:p>
        </p:txBody>
      </p:sp>
      <p:sp>
        <p:nvSpPr>
          <p:cNvPr id="113" name="Google Shape;113;p9"/>
          <p:cNvSpPr txBox="1"/>
          <p:nvPr/>
        </p:nvSpPr>
        <p:spPr>
          <a:xfrm>
            <a:off x="7010400" y="5868987"/>
            <a:ext cx="1592263" cy="23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8% ÷ 4 = 2%</a:t>
            </a:r>
            <a:endParaRPr/>
          </a:p>
        </p:txBody>
      </p:sp>
      <p:sp>
        <p:nvSpPr>
          <p:cNvPr id="114" name="Google Shape;114;p9"/>
          <p:cNvSpPr txBox="1"/>
          <p:nvPr/>
        </p:nvSpPr>
        <p:spPr>
          <a:xfrm>
            <a:off x="7010400" y="5497500"/>
            <a:ext cx="1684500" cy="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8% ÷ 2 = 4%</a:t>
            </a:r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SIMPLE VERSUS COMPOUND INTEREST</a:t>
            </a:r>
            <a:endParaRPr/>
          </a:p>
        </p:txBody>
      </p:sp>
      <p:sp>
        <p:nvSpPr>
          <p:cNvPr id="124" name="Google Shape;124;p10"/>
          <p:cNvSpPr txBox="1"/>
          <p:nvPr/>
        </p:nvSpPr>
        <p:spPr>
          <a:xfrm>
            <a:off x="228600" y="1939875"/>
            <a:ext cx="3962400" cy="1489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Bill Smith deposited $80 in a savings account for 4 years at an annual interest rate of 8%. What is Bill’s simple interest and maturity value?</a:t>
            </a:r>
            <a:endParaRPr/>
          </a:p>
        </p:txBody>
      </p:sp>
      <p:sp>
        <p:nvSpPr>
          <p:cNvPr id="125" name="Google Shape;125;p10"/>
          <p:cNvSpPr txBox="1"/>
          <p:nvPr/>
        </p:nvSpPr>
        <p:spPr>
          <a:xfrm>
            <a:off x="533400" y="3673925"/>
            <a:ext cx="2127300" cy="2168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37AAC5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2F92A9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 = P × R × T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 = $80 × .08 × 4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 = </a:t>
            </a:r>
            <a:r>
              <a:rPr lang="en-US" sz="1800" b="1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$25.60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MV = $80 + $25.60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MV = $105.60</a:t>
            </a:r>
            <a:endParaRPr/>
          </a:p>
        </p:txBody>
      </p:sp>
      <p:sp>
        <p:nvSpPr>
          <p:cNvPr id="126" name="Google Shape;126;p10"/>
          <p:cNvSpPr txBox="1"/>
          <p:nvPr/>
        </p:nvSpPr>
        <p:spPr>
          <a:xfrm>
            <a:off x="4788700" y="2098675"/>
            <a:ext cx="3884700" cy="1489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Bill Smith deposited $80 in a savings account for 4 years at an annual interest rate of 8%. What is Bill’s  interest and compounded amount?</a:t>
            </a:r>
            <a:endParaRPr/>
          </a:p>
        </p:txBody>
      </p:sp>
      <p:pic>
        <p:nvPicPr>
          <p:cNvPr id="127" name="Google Shape;12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9613" y="3962400"/>
            <a:ext cx="53340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0"/>
          <p:cNvSpPr txBox="1"/>
          <p:nvPr/>
        </p:nvSpPr>
        <p:spPr>
          <a:xfrm>
            <a:off x="3733800" y="5957888"/>
            <a:ext cx="5105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Interest:  $108.83 − $80.00 = </a:t>
            </a:r>
            <a:r>
              <a:rPr lang="en-US" sz="1800" b="1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$28.83</a:t>
            </a:r>
            <a:endParaRPr/>
          </a:p>
        </p:txBody>
      </p:sp>
      <p:sp>
        <p:nvSpPr>
          <p:cNvPr id="129" name="Google Shape;129;p10"/>
          <p:cNvSpPr txBox="1"/>
          <p:nvPr/>
        </p:nvSpPr>
        <p:spPr>
          <a:xfrm>
            <a:off x="1752600" y="1574800"/>
            <a:ext cx="1371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Simple</a:t>
            </a:r>
            <a:endParaRPr/>
          </a:p>
        </p:txBody>
      </p:sp>
      <p:sp>
        <p:nvSpPr>
          <p:cNvPr id="130" name="Google Shape;130;p10"/>
          <p:cNvSpPr txBox="1"/>
          <p:nvPr/>
        </p:nvSpPr>
        <p:spPr>
          <a:xfrm>
            <a:off x="5969000" y="1570000"/>
            <a:ext cx="21273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Compounded</a:t>
            </a:r>
            <a:endParaRPr/>
          </a:p>
        </p:txBody>
      </p:sp>
      <p:sp>
        <p:nvSpPr>
          <p:cNvPr id="131" name="Google Shape;131;p10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132" name="Google Shape;132;p10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CALCULATING COMPOUND AMOUNT </a:t>
            </a:r>
            <a:br>
              <a:rPr lang="en-US" sz="3600"/>
            </a:br>
            <a:r>
              <a:rPr lang="en-US" sz="3600"/>
              <a:t>USING FORMULA</a:t>
            </a:r>
            <a:endParaRPr/>
          </a:p>
        </p:txBody>
      </p:sp>
      <p:sp>
        <p:nvSpPr>
          <p:cNvPr id="140" name="Google Shape;140;p11"/>
          <p:cNvSpPr txBox="1"/>
          <p:nvPr/>
        </p:nvSpPr>
        <p:spPr>
          <a:xfrm>
            <a:off x="914400" y="1768475"/>
            <a:ext cx="67056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1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  Find the periods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: Years multiplied by number of times interest is compounded in 1 year.</a:t>
            </a:r>
            <a:endParaRPr/>
          </a:p>
        </p:txBody>
      </p:sp>
      <p:sp>
        <p:nvSpPr>
          <p:cNvPr id="141" name="Google Shape;141;p11"/>
          <p:cNvSpPr txBox="1"/>
          <p:nvPr/>
        </p:nvSpPr>
        <p:spPr>
          <a:xfrm>
            <a:off x="914400" y="2743200"/>
            <a:ext cx="6705600" cy="64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2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  Find the rate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: Annual rate divided by number of times interest is compounded in 1 year.</a:t>
            </a:r>
            <a:endParaRPr/>
          </a:p>
        </p:txBody>
      </p:sp>
      <p:sp>
        <p:nvSpPr>
          <p:cNvPr id="142" name="Google Shape;142;p11"/>
          <p:cNvSpPr txBox="1"/>
          <p:nvPr/>
        </p:nvSpPr>
        <p:spPr>
          <a:xfrm>
            <a:off x="922338" y="3954463"/>
            <a:ext cx="78946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3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  Plug the PV amount,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, and </a:t>
            </a: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into the following formula: FV = PV(1 + i)</a:t>
            </a:r>
            <a:r>
              <a:rPr lang="en-US" sz="1800" baseline="30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</a:t>
            </a:r>
            <a:endParaRPr/>
          </a:p>
        </p:txBody>
      </p:sp>
      <p:sp>
        <p:nvSpPr>
          <p:cNvPr id="143" name="Google Shape;143;p11"/>
          <p:cNvSpPr txBox="1"/>
          <p:nvPr/>
        </p:nvSpPr>
        <p:spPr>
          <a:xfrm>
            <a:off x="914400" y="4953000"/>
            <a:ext cx="6705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4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  Solve. This gives the compound amount.  </a:t>
            </a:r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>
            <a:spLocks noGrp="1"/>
          </p:cNvSpPr>
          <p:nvPr>
            <p:ph type="title"/>
          </p:nvPr>
        </p:nvSpPr>
        <p:spPr>
          <a:xfrm>
            <a:off x="0" y="265350"/>
            <a:ext cx="9144000" cy="11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CALCULATING COMPOUND AMOUNT </a:t>
            </a:r>
            <a:br>
              <a:rPr lang="en-US"/>
            </a:br>
            <a:r>
              <a:rPr lang="en-US"/>
              <a:t>USING THE COMPOUND INTEREST FORMULA</a:t>
            </a:r>
            <a:endParaRPr/>
          </a:p>
        </p:txBody>
      </p:sp>
      <p:sp>
        <p:nvSpPr>
          <p:cNvPr id="151" name="Google Shape;151;p12"/>
          <p:cNvSpPr txBox="1"/>
          <p:nvPr/>
        </p:nvSpPr>
        <p:spPr>
          <a:xfrm>
            <a:off x="457200" y="1730375"/>
            <a:ext cx="7924800" cy="64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Bill wants to know the value of $80 in 4 years at 8%. He begins by identifying the PV, n, and i:</a:t>
            </a:r>
            <a:endParaRPr/>
          </a:p>
        </p:txBody>
      </p:sp>
      <p:sp>
        <p:nvSpPr>
          <p:cNvPr id="152" name="Google Shape;152;p12"/>
          <p:cNvSpPr txBox="1"/>
          <p:nvPr/>
        </p:nvSpPr>
        <p:spPr>
          <a:xfrm>
            <a:off x="457200" y="2520950"/>
            <a:ext cx="5334000" cy="922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PV = $80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 = 4 (4 years × 1 compounding period per year)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 = 8% (8% divided by 1 compounding period)</a:t>
            </a:r>
            <a:endParaRPr/>
          </a:p>
        </p:txBody>
      </p:sp>
      <p:sp>
        <p:nvSpPr>
          <p:cNvPr id="153" name="Google Shape;153;p12"/>
          <p:cNvSpPr txBox="1"/>
          <p:nvPr/>
        </p:nvSpPr>
        <p:spPr>
          <a:xfrm>
            <a:off x="457200" y="3625850"/>
            <a:ext cx="51054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Calculator keystrokes for this problem are:</a:t>
            </a:r>
            <a:endParaRPr/>
          </a:p>
        </p:txBody>
      </p:sp>
      <p:sp>
        <p:nvSpPr>
          <p:cNvPr id="154" name="Google Shape;154;p12"/>
          <p:cNvSpPr txBox="1"/>
          <p:nvPr/>
        </p:nvSpPr>
        <p:spPr>
          <a:xfrm>
            <a:off x="463550" y="4175125"/>
            <a:ext cx="4495800" cy="4001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(1 </a:t>
            </a:r>
            <a:r>
              <a:rPr lang="en-US" sz="20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+</a:t>
            </a:r>
            <a:r>
              <a:rPr lang="en-US" sz="2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.08) </a:t>
            </a:r>
            <a:r>
              <a:rPr lang="en-US" sz="20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y</a:t>
            </a:r>
            <a:r>
              <a:rPr lang="en-US" sz="2000" baseline="300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x</a:t>
            </a:r>
            <a:r>
              <a:rPr lang="en-US" sz="2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4 </a:t>
            </a:r>
            <a:r>
              <a:rPr lang="en-US" sz="20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×</a:t>
            </a:r>
            <a:r>
              <a:rPr lang="en-US" sz="2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80 </a:t>
            </a:r>
            <a:r>
              <a:rPr lang="en-US" sz="20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=</a:t>
            </a:r>
            <a:r>
              <a:rPr lang="en-US" sz="20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$108.84</a:t>
            </a:r>
            <a:endParaRPr/>
          </a:p>
        </p:txBody>
      </p:sp>
      <p:sp>
        <p:nvSpPr>
          <p:cNvPr id="155" name="Google Shape;155;p12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156" name="Google Shape;156;p12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CALCULATING COMPOUND AMOUNT using a financial calculator</a:t>
            </a:r>
            <a:endParaRPr/>
          </a:p>
        </p:txBody>
      </p:sp>
      <p:sp>
        <p:nvSpPr>
          <p:cNvPr id="162" name="Google Shape;162;p13"/>
          <p:cNvSpPr txBox="1"/>
          <p:nvPr/>
        </p:nvSpPr>
        <p:spPr>
          <a:xfrm>
            <a:off x="3048000" y="1752600"/>
            <a:ext cx="3745500" cy="924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Remember to clear the TVM each time you work with new data: 2ND CLR TVM</a:t>
            </a:r>
            <a:endParaRPr/>
          </a:p>
        </p:txBody>
      </p:sp>
      <p:sp>
        <p:nvSpPr>
          <p:cNvPr id="163" name="Google Shape;163;p13"/>
          <p:cNvSpPr txBox="1"/>
          <p:nvPr/>
        </p:nvSpPr>
        <p:spPr>
          <a:xfrm>
            <a:off x="1447800" y="2895600"/>
            <a:ext cx="6248400" cy="64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To solve the future value of $80 at 8% compounded annually for 4 years, using your calculator, follow these steps:</a:t>
            </a:r>
            <a:endParaRPr/>
          </a:p>
        </p:txBody>
      </p:sp>
      <p:sp>
        <p:nvSpPr>
          <p:cNvPr id="164" name="Google Shape;164;p13"/>
          <p:cNvSpPr txBox="1"/>
          <p:nvPr/>
        </p:nvSpPr>
        <p:spPr>
          <a:xfrm>
            <a:off x="2057400" y="3962400"/>
            <a:ext cx="5029200" cy="1477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1: Input 4 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N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2: Input 8 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I/Y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3: Input 80,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+/-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PV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4: Input 0, and then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PMT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Step 5: Press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CPT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</a:t>
            </a:r>
            <a:r>
              <a:rPr lang="en-US" sz="1800">
                <a:solidFill>
                  <a:srgbClr val="0075AC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FV</a:t>
            </a:r>
            <a:r>
              <a:rPr lang="en-US" sz="1800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 = </a:t>
            </a:r>
            <a:r>
              <a:rPr lang="en-US" sz="1800">
                <a:solidFill>
                  <a:srgbClr val="FF000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108.84</a:t>
            </a:r>
            <a:endParaRPr/>
          </a:p>
        </p:txBody>
      </p:sp>
      <p:sp>
        <p:nvSpPr>
          <p:cNvPr id="165" name="Google Shape;165;p13"/>
          <p:cNvSpPr txBox="1">
            <a:spLocks noGrp="1"/>
          </p:cNvSpPr>
          <p:nvPr>
            <p:ph type="ftr" idx="11"/>
          </p:nvPr>
        </p:nvSpPr>
        <p:spPr>
          <a:xfrm>
            <a:off x="381000" y="6477000"/>
            <a:ext cx="800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2019 McGraw-Hill Education. All rights reserved. No reproduction or distribution without the prior written consent of McGraw-Hill Education. </a:t>
            </a:r>
            <a:endParaRPr/>
          </a:p>
        </p:txBody>
      </p:sp>
      <p:sp>
        <p:nvSpPr>
          <p:cNvPr id="166" name="Google Shape;166;p13"/>
          <p:cNvSpPr txBox="1">
            <a:spLocks noGrp="1"/>
          </p:cNvSpPr>
          <p:nvPr>
            <p:ph type="sldNum" idx="12"/>
          </p:nvPr>
        </p:nvSpPr>
        <p:spPr>
          <a:xfrm>
            <a:off x="8382000" y="6477000"/>
            <a:ext cx="582612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19-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id">
  <a:themeElements>
    <a:clrScheme name="Grid">
      <a:dk1>
        <a:srgbClr val="000000"/>
      </a:dk1>
      <a:lt1>
        <a:srgbClr val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1469</Words>
  <Application>Microsoft Office PowerPoint</Application>
  <PresentationFormat>On-screen Show (4:3)</PresentationFormat>
  <Paragraphs>193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Noto Sans Symbols</vt:lpstr>
      <vt:lpstr>Libre Franklin Medium</vt:lpstr>
      <vt:lpstr>Arial</vt:lpstr>
      <vt:lpstr>Times New Roman</vt:lpstr>
      <vt:lpstr>Grid</vt:lpstr>
      <vt:lpstr>COMPOUND INTEREST AND PRESENT VALUE</vt:lpstr>
      <vt:lpstr>COMPOUND INTEREST  (FUTURE VALUE)</vt:lpstr>
      <vt:lpstr>COMPOUNDING TERMS</vt:lpstr>
      <vt:lpstr>FUTURE VALUE OF $1 AT 8% FOR FOUR PERIODS</vt:lpstr>
      <vt:lpstr>TOOLS FOR CALCULATING  COMPOUND INTEREST</vt:lpstr>
      <vt:lpstr>SIMPLE VERSUS COMPOUND INTEREST</vt:lpstr>
      <vt:lpstr>CALCULATING COMPOUND AMOUNT  USING FORMULA</vt:lpstr>
      <vt:lpstr>CALCULATING COMPOUND AMOUNT  USING THE COMPOUND INTEREST FORMULA</vt:lpstr>
      <vt:lpstr>CALCULATING COMPOUND AMOUNT using a financial calculator</vt:lpstr>
      <vt:lpstr>COMPOUNDING (FV) </vt:lpstr>
      <vt:lpstr>CALCULATING THE COMPOUND INTEREST</vt:lpstr>
      <vt:lpstr>PROBLEM 1</vt:lpstr>
      <vt:lpstr>PROBLEM 2</vt:lpstr>
      <vt:lpstr>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INTEREST AND PRESENT VALUE</dc:title>
  <dc:creator>Aaron</dc:creator>
  <cp:lastModifiedBy>Aaron Adair</cp:lastModifiedBy>
  <cp:revision>1</cp:revision>
  <dcterms:modified xsi:type="dcterms:W3CDTF">2021-11-04T19:03:19Z</dcterms:modified>
</cp:coreProperties>
</file>